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75"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DA8"/>
    <a:srgbClr val="315096"/>
    <a:srgbClr val="68C2C2"/>
    <a:srgbClr val="6DB7CC"/>
    <a:srgbClr val="6879B9"/>
    <a:srgbClr val="674C9A"/>
    <a:srgbClr val="6A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68838-0229-4A71-A538-8DB9BB513FA0}" v="23" dt="2024-10-02T09:25:31.8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4" autoAdjust="0"/>
    <p:restoredTop sz="94660"/>
  </p:normalViewPr>
  <p:slideViewPr>
    <p:cSldViewPr snapToGrid="0">
      <p:cViewPr varScale="1">
        <p:scale>
          <a:sx n="97" d="100"/>
          <a:sy n="97" d="100"/>
        </p:scale>
        <p:origin x="370" y="4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C00EB-8FCB-4E19-9817-10DAE59C2721}" type="datetimeFigureOut">
              <a:rPr lang="de-DE" smtClean="0"/>
              <a:t>04.10.2024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7CFEF-F9B8-4EFC-98C0-0D1B616057B5}" type="slidenum">
              <a:rPr lang="de-DE" smtClean="0"/>
              <a:t>‹#›</a:t>
            </a:fld>
            <a:endParaRPr lang="de-DE"/>
          </a:p>
        </p:txBody>
      </p:sp>
    </p:spTree>
    <p:extLst>
      <p:ext uri="{BB962C8B-B14F-4D97-AF65-F5344CB8AC3E}">
        <p14:creationId xmlns:p14="http://schemas.microsoft.com/office/powerpoint/2010/main" val="177154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42E67-2AF0-6A17-0325-33E2D811570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1E19838-033E-3319-7823-7F64FDB0A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A1E3038-263C-8683-3648-147663A22B5D}"/>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5" name="Fußzeilenplatzhalter 4">
            <a:extLst>
              <a:ext uri="{FF2B5EF4-FFF2-40B4-BE49-F238E27FC236}">
                <a16:creationId xmlns:a16="http://schemas.microsoft.com/office/drawing/2014/main" id="{416D84C4-317A-4200-BE9B-603190ADE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747122-5E06-7C99-4E31-CCC1759EE9C0}"/>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427130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BD38-9B82-1C3D-D1AA-7A18D9BFD0A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B1F6239-6DAF-CAC5-C442-73F2F93530D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7C2EF8-D3CF-BE92-17AC-7A6BA66778EB}"/>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5" name="Fußzeilenplatzhalter 4">
            <a:extLst>
              <a:ext uri="{FF2B5EF4-FFF2-40B4-BE49-F238E27FC236}">
                <a16:creationId xmlns:a16="http://schemas.microsoft.com/office/drawing/2014/main" id="{8586D008-5E89-7BCD-08B4-695CDC4E38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B46072E-E8F3-C16A-E919-F47899774704}"/>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31610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787CCA7-221A-1D81-248D-932582295BE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6B8FB80-A300-74DE-2A1E-85030E885BB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6410EF-5794-1618-EE99-B66ECF2C605B}"/>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5" name="Fußzeilenplatzhalter 4">
            <a:extLst>
              <a:ext uri="{FF2B5EF4-FFF2-40B4-BE49-F238E27FC236}">
                <a16:creationId xmlns:a16="http://schemas.microsoft.com/office/drawing/2014/main" id="{DB80E451-775F-2264-4ACF-B4C87A4BC7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5C6089-80DE-1056-C196-B4B879642747}"/>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245131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B4610-F37A-D260-10DA-0672AA9B127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A8055E6-A876-67F1-9C0A-05654B91300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5421130-D5AA-D326-0A02-7F799DC940B3}"/>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5" name="Fußzeilenplatzhalter 4">
            <a:extLst>
              <a:ext uri="{FF2B5EF4-FFF2-40B4-BE49-F238E27FC236}">
                <a16:creationId xmlns:a16="http://schemas.microsoft.com/office/drawing/2014/main" id="{2D1859DC-A100-FA54-C388-320E5F85251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1AF38A8-A5B8-1F03-F38D-D8DC0CEBA07F}"/>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223701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6CD27-CFF0-DA8B-49D4-1A1571660E6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F134C7E-DAAE-4E34-9FB7-1EC2B36027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4315177-202D-0D09-1D37-744924A5FEFC}"/>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5" name="Fußzeilenplatzhalter 4">
            <a:extLst>
              <a:ext uri="{FF2B5EF4-FFF2-40B4-BE49-F238E27FC236}">
                <a16:creationId xmlns:a16="http://schemas.microsoft.com/office/drawing/2014/main" id="{71EAE4F3-8300-363D-B00F-B42BC991DB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17FFBEC-AC84-A95A-3AC0-9E5607EB0739}"/>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429267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416D0-F2E7-9E9C-E4DB-0898A3C8670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2520154-A3C8-F560-AC3E-18999364AA9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194C27E-C109-A65A-0399-5C80C730740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D448B15-5814-A925-CDE7-FD61B7667D3A}"/>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6" name="Fußzeilenplatzhalter 5">
            <a:extLst>
              <a:ext uri="{FF2B5EF4-FFF2-40B4-BE49-F238E27FC236}">
                <a16:creationId xmlns:a16="http://schemas.microsoft.com/office/drawing/2014/main" id="{69326521-B2F8-E177-6529-12742A1546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B14682-0796-1462-E957-7F89C31EF445}"/>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198098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306EE-1B71-56FD-66F5-91B24DFF029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2D05670-49FF-393B-66B8-63B7DA452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6EEF995-FB2F-3866-ADCB-9C03111069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7595BFB-DA0F-6D10-580E-A609C01BC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4FB275F-3E1F-0AC5-65D9-E219AA472A2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107482A-15AD-5122-ADC1-D58ED771172A}"/>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8" name="Fußzeilenplatzhalter 7">
            <a:extLst>
              <a:ext uri="{FF2B5EF4-FFF2-40B4-BE49-F238E27FC236}">
                <a16:creationId xmlns:a16="http://schemas.microsoft.com/office/drawing/2014/main" id="{C11375E2-2BD8-91C0-1EC3-A5047D3067F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2BA8E96-3158-BE92-437B-AF8CE6633DB4}"/>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88534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DCC5B-2BB1-9F5E-8055-D83B618588C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0442DCF-35A8-8615-600D-540072B07C07}"/>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4" name="Fußzeilenplatzhalter 3">
            <a:extLst>
              <a:ext uri="{FF2B5EF4-FFF2-40B4-BE49-F238E27FC236}">
                <a16:creationId xmlns:a16="http://schemas.microsoft.com/office/drawing/2014/main" id="{533FE586-18DE-9067-6DCC-66085B116BE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D174217-1A44-58EC-CA11-84E5BD86BC36}"/>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222772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diagonal liegende Ecken abgerundet 4">
            <a:extLst>
              <a:ext uri="{FF2B5EF4-FFF2-40B4-BE49-F238E27FC236}">
                <a16:creationId xmlns:a16="http://schemas.microsoft.com/office/drawing/2014/main" id="{F25BDC34-54E3-3F80-92E6-EA902538CDBF}"/>
              </a:ext>
            </a:extLst>
          </p:cNvPr>
          <p:cNvSpPr/>
          <p:nvPr userDrawn="1"/>
        </p:nvSpPr>
        <p:spPr>
          <a:xfrm>
            <a:off x="351183" y="347870"/>
            <a:ext cx="11489634" cy="6162261"/>
          </a:xfrm>
          <a:prstGeom prst="round2DiagRect">
            <a:avLst/>
          </a:prstGeom>
          <a:noFill/>
          <a:ln>
            <a:solidFill>
              <a:srgbClr val="315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rgbClr val="68C2C2"/>
                </a:solidFill>
              </a:ln>
            </a:endParaRPr>
          </a:p>
        </p:txBody>
      </p:sp>
      <p:sp>
        <p:nvSpPr>
          <p:cNvPr id="6" name="Rechteck 5">
            <a:extLst>
              <a:ext uri="{FF2B5EF4-FFF2-40B4-BE49-F238E27FC236}">
                <a16:creationId xmlns:a16="http://schemas.microsoft.com/office/drawing/2014/main" id="{39F70B30-9326-65AD-8206-CEC214D43F5C}"/>
              </a:ext>
            </a:extLst>
          </p:cNvPr>
          <p:cNvSpPr/>
          <p:nvPr userDrawn="1"/>
        </p:nvSpPr>
        <p:spPr>
          <a:xfrm>
            <a:off x="110360" y="181302"/>
            <a:ext cx="1663262" cy="69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2B6D13E-550D-BB64-7AD2-53519D16595B}"/>
              </a:ext>
            </a:extLst>
          </p:cNvPr>
          <p:cNvSpPr txBox="1"/>
          <p:nvPr userDrawn="1"/>
        </p:nvSpPr>
        <p:spPr>
          <a:xfrm>
            <a:off x="5643998" y="6567389"/>
            <a:ext cx="90400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err="1">
                <a:latin typeface="+mn-lt"/>
                <a:ea typeface="Dotum" panose="020B0600000101010101" pitchFamily="34" charset="-127"/>
              </a:rPr>
              <a:t>confidential</a:t>
            </a:r>
            <a:endParaRPr lang="de-DE" sz="1000" dirty="0">
              <a:latin typeface="+mn-lt"/>
              <a:ea typeface="Dotum" panose="020B0600000101010101" pitchFamily="34" charset="-127"/>
            </a:endParaRPr>
          </a:p>
        </p:txBody>
      </p:sp>
      <p:sp>
        <p:nvSpPr>
          <p:cNvPr id="7" name="TextBox 6">
            <a:extLst>
              <a:ext uri="{FF2B5EF4-FFF2-40B4-BE49-F238E27FC236}">
                <a16:creationId xmlns:a16="http://schemas.microsoft.com/office/drawing/2014/main" id="{76001BA8-E5CD-3129-D0D7-3645F2E76975}"/>
              </a:ext>
            </a:extLst>
          </p:cNvPr>
          <p:cNvSpPr txBox="1"/>
          <p:nvPr userDrawn="1"/>
        </p:nvSpPr>
        <p:spPr>
          <a:xfrm>
            <a:off x="1216084" y="422620"/>
            <a:ext cx="821059" cy="261610"/>
          </a:xfrm>
          <a:prstGeom prst="rect">
            <a:avLst/>
          </a:prstGeom>
          <a:noFill/>
        </p:spPr>
        <p:txBody>
          <a:bodyPr wrap="none" rtlCol="0">
            <a:spAutoFit/>
          </a:bodyPr>
          <a:lstStyle/>
          <a:p>
            <a:r>
              <a:rPr lang="en-DE" sz="1100" b="1" dirty="0">
                <a:solidFill>
                  <a:srgbClr val="7030A0"/>
                </a:solidFill>
              </a:rPr>
              <a:t>TEF-Health</a:t>
            </a:r>
          </a:p>
        </p:txBody>
      </p:sp>
      <p:sp>
        <p:nvSpPr>
          <p:cNvPr id="14" name="Rectangle 13">
            <a:extLst>
              <a:ext uri="{FF2B5EF4-FFF2-40B4-BE49-F238E27FC236}">
                <a16:creationId xmlns:a16="http://schemas.microsoft.com/office/drawing/2014/main" id="{B23C4635-BAE7-3394-4D64-C59A4FB1AE14}"/>
              </a:ext>
            </a:extLst>
          </p:cNvPr>
          <p:cNvSpPr/>
          <p:nvPr userDrawn="1"/>
        </p:nvSpPr>
        <p:spPr>
          <a:xfrm>
            <a:off x="1219650" y="409148"/>
            <a:ext cx="45719" cy="3416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 name="Picture 3" descr="Shape&#10;&#10;Description automatically generated">
            <a:extLst>
              <a:ext uri="{FF2B5EF4-FFF2-40B4-BE49-F238E27FC236}">
                <a16:creationId xmlns:a16="http://schemas.microsoft.com/office/drawing/2014/main" id="{207EFC97-5164-89AA-DBFC-0339D463F2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1183" y="8369"/>
            <a:ext cx="934278" cy="934278"/>
          </a:xfrm>
          <a:prstGeom prst="rect">
            <a:avLst/>
          </a:prstGeom>
        </p:spPr>
      </p:pic>
    </p:spTree>
    <p:extLst>
      <p:ext uri="{BB962C8B-B14F-4D97-AF65-F5344CB8AC3E}">
        <p14:creationId xmlns:p14="http://schemas.microsoft.com/office/powerpoint/2010/main" val="283676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12119-4D23-38CF-91EB-33EBA90D09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D41FF21-1116-EF21-6ED1-15C757DCAF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3C8E2F0-A908-836D-36A4-E6B3BFA7D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CCF588A-7EFE-33C4-A90D-9171D6921E7E}"/>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6" name="Fußzeilenplatzhalter 5">
            <a:extLst>
              <a:ext uri="{FF2B5EF4-FFF2-40B4-BE49-F238E27FC236}">
                <a16:creationId xmlns:a16="http://schemas.microsoft.com/office/drawing/2014/main" id="{1B041EE5-057B-4F68-BB90-403B913154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B0CEE80-62C2-565C-3E6F-CCE4BEF52860}"/>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415677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D3501-BC84-15CA-533A-7CDF4E80ED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2950581-106C-BC02-40EA-9A63AEB03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D3FA03E-99E6-B957-1C9B-E01DCF5D6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426CC2-4F57-5037-30E3-6D1230804D4F}"/>
              </a:ext>
            </a:extLst>
          </p:cNvPr>
          <p:cNvSpPr>
            <a:spLocks noGrp="1"/>
          </p:cNvSpPr>
          <p:nvPr>
            <p:ph type="dt" sz="half" idx="10"/>
          </p:nvPr>
        </p:nvSpPr>
        <p:spPr/>
        <p:txBody>
          <a:bodyPr/>
          <a:lstStyle/>
          <a:p>
            <a:fld id="{776D0978-EE02-47E2-AFED-F7AA26EF884F}" type="datetimeFigureOut">
              <a:rPr lang="de-DE" smtClean="0"/>
              <a:t>04.10.2024</a:t>
            </a:fld>
            <a:endParaRPr lang="de-DE"/>
          </a:p>
        </p:txBody>
      </p:sp>
      <p:sp>
        <p:nvSpPr>
          <p:cNvPr id="6" name="Fußzeilenplatzhalter 5">
            <a:extLst>
              <a:ext uri="{FF2B5EF4-FFF2-40B4-BE49-F238E27FC236}">
                <a16:creationId xmlns:a16="http://schemas.microsoft.com/office/drawing/2014/main" id="{BF18C3F7-2FD9-5BD9-FBDB-454DCD61B6D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39BEE3-B22C-EB12-E591-9D1D74E12CF4}"/>
              </a:ext>
            </a:extLst>
          </p:cNvPr>
          <p:cNvSpPr>
            <a:spLocks noGrp="1"/>
          </p:cNvSpPr>
          <p:nvPr>
            <p:ph type="sldNum" sz="quarter" idx="12"/>
          </p:nvPr>
        </p:nvSpPr>
        <p:spPr/>
        <p:txBody>
          <a:bodyPr/>
          <a:lstStyle/>
          <a:p>
            <a:fld id="{8A717FA2-C6EC-4B49-936E-794F15F4F7E5}" type="slidenum">
              <a:rPr lang="de-DE" smtClean="0"/>
              <a:t>‹#›</a:t>
            </a:fld>
            <a:endParaRPr lang="de-DE"/>
          </a:p>
        </p:txBody>
      </p:sp>
    </p:spTree>
    <p:extLst>
      <p:ext uri="{BB962C8B-B14F-4D97-AF65-F5344CB8AC3E}">
        <p14:creationId xmlns:p14="http://schemas.microsoft.com/office/powerpoint/2010/main" val="408524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63A8205-5FC6-AF97-ACDD-3F072654F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EE61AE-E2D7-5474-0A2C-C2B56CC12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2D7B20-9BC8-BFDE-0AE5-0D79F998C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D0978-EE02-47E2-AFED-F7AA26EF884F}" type="datetimeFigureOut">
              <a:rPr lang="de-DE" smtClean="0"/>
              <a:t>04.10.2024</a:t>
            </a:fld>
            <a:endParaRPr lang="de-DE"/>
          </a:p>
        </p:txBody>
      </p:sp>
      <p:sp>
        <p:nvSpPr>
          <p:cNvPr id="5" name="Fußzeilenplatzhalter 4">
            <a:extLst>
              <a:ext uri="{FF2B5EF4-FFF2-40B4-BE49-F238E27FC236}">
                <a16:creationId xmlns:a16="http://schemas.microsoft.com/office/drawing/2014/main" id="{5E83F7C4-666D-3646-BE4F-D1824706D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E8F5C91-57A6-1AF0-9399-55ABB7717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17FA2-C6EC-4B49-936E-794F15F4F7E5}" type="slidenum">
              <a:rPr lang="de-DE" smtClean="0"/>
              <a:t>‹#›</a:t>
            </a:fld>
            <a:endParaRPr lang="de-DE"/>
          </a:p>
        </p:txBody>
      </p:sp>
    </p:spTree>
    <p:extLst>
      <p:ext uri="{BB962C8B-B14F-4D97-AF65-F5344CB8AC3E}">
        <p14:creationId xmlns:p14="http://schemas.microsoft.com/office/powerpoint/2010/main" val="417726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umani.be/" TargetMode="External"/><Relationship Id="rId2" Type="http://schemas.openxmlformats.org/officeDocument/2006/relationships/hyperlink" Target="mailto:Bart.elen@vito.be"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2BAF35-109B-43DA-A232-12884556BBA1}"/>
              </a:ext>
            </a:extLst>
          </p:cNvPr>
          <p:cNvSpPr txBox="1"/>
          <p:nvPr/>
        </p:nvSpPr>
        <p:spPr>
          <a:xfrm>
            <a:off x="3577193" y="382463"/>
            <a:ext cx="5037614" cy="461665"/>
          </a:xfrm>
          <a:prstGeom prst="rect">
            <a:avLst/>
          </a:prstGeom>
          <a:noFill/>
        </p:spPr>
        <p:txBody>
          <a:bodyPr wrap="square" rtlCol="0">
            <a:spAutoFit/>
          </a:bodyPr>
          <a:lstStyle/>
          <a:p>
            <a:pPr algn="ctr"/>
            <a:r>
              <a:rPr lang="en-US" sz="2400" dirty="0">
                <a:solidFill>
                  <a:srgbClr val="315096"/>
                </a:solidFill>
                <a:latin typeface="Dotum" panose="020B0600000101010101" pitchFamily="34" charset="-127"/>
                <a:ea typeface="Dotum" panose="020B0600000101010101" pitchFamily="34" charset="-127"/>
                <a:cs typeface="Arial" panose="020B0604020202020204" pitchFamily="34" charset="0"/>
              </a:rPr>
              <a:t>VITO</a:t>
            </a:r>
          </a:p>
        </p:txBody>
      </p:sp>
      <p:grpSp>
        <p:nvGrpSpPr>
          <p:cNvPr id="29" name="Gruppieren 28">
            <a:extLst>
              <a:ext uri="{FF2B5EF4-FFF2-40B4-BE49-F238E27FC236}">
                <a16:creationId xmlns:a16="http://schemas.microsoft.com/office/drawing/2014/main" id="{5211B55A-B60A-477A-8019-0C3A9EB20CFC}"/>
              </a:ext>
            </a:extLst>
          </p:cNvPr>
          <p:cNvGrpSpPr/>
          <p:nvPr/>
        </p:nvGrpSpPr>
        <p:grpSpPr>
          <a:xfrm>
            <a:off x="770519" y="804462"/>
            <a:ext cx="5507817" cy="2062103"/>
            <a:chOff x="634722" y="1155740"/>
            <a:chExt cx="5960927" cy="2062103"/>
          </a:xfrm>
        </p:grpSpPr>
        <p:sp>
          <p:nvSpPr>
            <p:cNvPr id="8" name="Textfeld 7">
              <a:extLst>
                <a:ext uri="{FF2B5EF4-FFF2-40B4-BE49-F238E27FC236}">
                  <a16:creationId xmlns:a16="http://schemas.microsoft.com/office/drawing/2014/main" id="{3A0C8F7D-BABD-42E6-B145-507BBA592564}"/>
                </a:ext>
              </a:extLst>
            </p:cNvPr>
            <p:cNvSpPr txBox="1"/>
            <p:nvPr/>
          </p:nvSpPr>
          <p:spPr>
            <a:xfrm>
              <a:off x="634722" y="1617405"/>
              <a:ext cx="5960927" cy="1600438"/>
            </a:xfrm>
            <a:prstGeom prst="rect">
              <a:avLst/>
            </a:prstGeom>
            <a:noFill/>
          </p:spPr>
          <p:txBody>
            <a:bodyPr wrap="square">
              <a:spAutoFit/>
            </a:bodyPr>
            <a:lstStyle/>
            <a:p>
              <a:r>
                <a:rPr lang="en-US" sz="1400" dirty="0"/>
                <a:t>VITO - </a:t>
              </a:r>
              <a:r>
                <a:rPr lang="en-US" sz="1400" b="0" i="0" dirty="0">
                  <a:effectLst/>
                  <a:latin typeface="__fkGroteskNeue_598ab8"/>
                </a:rPr>
                <a:t>The Flemish Institute for Technological Research (VITO) is an independent research organization based in Flanders, Belgium, focused on advancing sustainable development through scientific research and technological innovation. Established on June 12, 1991, VITO operates under the auspices of the Flemish government and aims to facilitate the transition to a sustainable society across various sectors, including energy, chemistry, materials, health, and land use</a:t>
              </a:r>
              <a:endParaRPr lang="en-US" sz="1400" dirty="0">
                <a:solidFill>
                  <a:srgbClr val="00B0F0"/>
                </a:solidFill>
              </a:endParaRPr>
            </a:p>
          </p:txBody>
        </p:sp>
        <p:sp>
          <p:nvSpPr>
            <p:cNvPr id="28" name="Textfeld 27">
              <a:extLst>
                <a:ext uri="{FF2B5EF4-FFF2-40B4-BE49-F238E27FC236}">
                  <a16:creationId xmlns:a16="http://schemas.microsoft.com/office/drawing/2014/main" id="{4ECDF533-8356-4658-8E15-A5B006485A33}"/>
                </a:ext>
              </a:extLst>
            </p:cNvPr>
            <p:cNvSpPr txBox="1"/>
            <p:nvPr/>
          </p:nvSpPr>
          <p:spPr>
            <a:xfrm>
              <a:off x="634723" y="1155740"/>
              <a:ext cx="4670879" cy="461665"/>
            </a:xfrm>
            <a:prstGeom prst="rect">
              <a:avLst/>
            </a:prstGeom>
            <a:noFill/>
          </p:spPr>
          <p:txBody>
            <a:bodyPr wrap="square" rtlCol="0">
              <a:spAutoFit/>
            </a:bodyPr>
            <a:lstStyle/>
            <a:p>
              <a:r>
                <a:rPr lang="en-US" sz="2400" dirty="0">
                  <a:solidFill>
                    <a:srgbClr val="315096"/>
                  </a:solidFill>
                  <a:latin typeface="Dotum" panose="020B0600000101010101" pitchFamily="34" charset="-127"/>
                  <a:ea typeface="Dotum" panose="020B0600000101010101" pitchFamily="34" charset="-127"/>
                  <a:cs typeface="Arial" panose="020B0604020202020204" pitchFamily="34" charset="0"/>
                </a:rPr>
                <a:t>About us</a:t>
              </a:r>
            </a:p>
          </p:txBody>
        </p:sp>
      </p:grpSp>
      <p:grpSp>
        <p:nvGrpSpPr>
          <p:cNvPr id="32" name="Gruppieren 31">
            <a:extLst>
              <a:ext uri="{FF2B5EF4-FFF2-40B4-BE49-F238E27FC236}">
                <a16:creationId xmlns:a16="http://schemas.microsoft.com/office/drawing/2014/main" id="{A8235D9D-F48B-4FDF-B761-9EDC1FF66F0C}"/>
              </a:ext>
            </a:extLst>
          </p:cNvPr>
          <p:cNvGrpSpPr/>
          <p:nvPr/>
        </p:nvGrpSpPr>
        <p:grpSpPr>
          <a:xfrm>
            <a:off x="6681357" y="3174349"/>
            <a:ext cx="4893042" cy="3255204"/>
            <a:chOff x="611855" y="4372842"/>
            <a:chExt cx="4893042" cy="3255204"/>
          </a:xfrm>
        </p:grpSpPr>
        <p:sp>
          <p:nvSpPr>
            <p:cNvPr id="25" name="Textfeld 24">
              <a:extLst>
                <a:ext uri="{FF2B5EF4-FFF2-40B4-BE49-F238E27FC236}">
                  <a16:creationId xmlns:a16="http://schemas.microsoft.com/office/drawing/2014/main" id="{3982E404-E757-4D69-A5EC-F9473AEC65C9}"/>
                </a:ext>
              </a:extLst>
            </p:cNvPr>
            <p:cNvSpPr txBox="1"/>
            <p:nvPr/>
          </p:nvSpPr>
          <p:spPr>
            <a:xfrm>
              <a:off x="681016" y="4842668"/>
              <a:ext cx="4823881" cy="2785378"/>
            </a:xfrm>
            <a:prstGeom prst="rect">
              <a:avLst/>
            </a:prstGeom>
            <a:noFill/>
          </p:spPr>
          <p:txBody>
            <a:bodyPr wrap="square" rIns="0">
              <a:spAutoFit/>
            </a:bodyPr>
            <a:lstStyle/>
            <a:p>
              <a:pPr marL="285750" indent="-285750">
                <a:spcAft>
                  <a:spcPts val="600"/>
                </a:spcAft>
                <a:buFont typeface="Arial" panose="020B0604020202020204" pitchFamily="34" charset="0"/>
                <a:buChar char="•"/>
              </a:pPr>
              <a:r>
                <a:rPr lang="en-US" sz="1400" dirty="0"/>
                <a:t>AI evaluation services</a:t>
              </a:r>
            </a:p>
            <a:p>
              <a:pPr marL="742950" lvl="1" indent="-285750">
                <a:spcAft>
                  <a:spcPts val="600"/>
                </a:spcAft>
                <a:buFont typeface="Arial" panose="020B0604020202020204" pitchFamily="34" charset="0"/>
                <a:buChar char="•"/>
              </a:pPr>
              <a:r>
                <a:rPr lang="en-US" sz="1200" b="0" i="0" dirty="0">
                  <a:solidFill>
                    <a:srgbClr val="6D6D6D"/>
                  </a:solidFill>
                  <a:effectLst/>
                  <a:latin typeface="Montserrat" panose="00000500000000000000" pitchFamily="2" charset="0"/>
                </a:rPr>
                <a:t>Evaluation of medical AI using real-world Data and Synthetic Data to create a strong technical AI evaluation report. </a:t>
              </a:r>
              <a:endParaRPr lang="en-US" sz="1200" dirty="0"/>
            </a:p>
            <a:p>
              <a:pPr marL="285750" indent="-285750">
                <a:spcAft>
                  <a:spcPts val="600"/>
                </a:spcAft>
                <a:buFont typeface="Arial" panose="020B0604020202020204" pitchFamily="34" charset="0"/>
                <a:buChar char="•"/>
              </a:pPr>
              <a:r>
                <a:rPr lang="en-US" sz="1400" dirty="0"/>
                <a:t>AI evaluation trainings</a:t>
              </a:r>
            </a:p>
            <a:p>
              <a:pPr marL="742950" lvl="1" indent="-285750">
                <a:spcAft>
                  <a:spcPts val="600"/>
                </a:spcAft>
                <a:buFont typeface="Arial" panose="020B0604020202020204" pitchFamily="34" charset="0"/>
                <a:buChar char="•"/>
              </a:pPr>
              <a:r>
                <a:rPr lang="en-US" sz="1200" b="0" i="0" dirty="0">
                  <a:solidFill>
                    <a:srgbClr val="6D6D6D"/>
                  </a:solidFill>
                  <a:effectLst/>
                  <a:latin typeface="Montserrat" panose="00000500000000000000" pitchFamily="2" charset="0"/>
                </a:rPr>
                <a:t>Specialized training on how to thoroughly evaluate the performance of Medical AI models and create test reports for notified bodies. </a:t>
              </a:r>
              <a:endParaRPr lang="en-US" sz="1200" dirty="0"/>
            </a:p>
            <a:p>
              <a:pPr marL="285750" indent="-285750">
                <a:spcAft>
                  <a:spcPts val="600"/>
                </a:spcAft>
                <a:buFont typeface="Arial" panose="020B0604020202020204" pitchFamily="34" charset="0"/>
                <a:buChar char="•"/>
              </a:pPr>
              <a:r>
                <a:rPr lang="en-US" sz="1400" dirty="0"/>
                <a:t>AI monitoring</a:t>
              </a:r>
            </a:p>
            <a:p>
              <a:pPr marL="742950" lvl="1" indent="-285750">
                <a:spcAft>
                  <a:spcPts val="600"/>
                </a:spcAft>
                <a:buFont typeface="Arial" panose="020B0604020202020204" pitchFamily="34" charset="0"/>
                <a:buChar char="•"/>
              </a:pPr>
              <a:r>
                <a:rPr lang="en-US" sz="1200" b="0" i="0" dirty="0">
                  <a:solidFill>
                    <a:srgbClr val="6D6D6D"/>
                  </a:solidFill>
                  <a:effectLst/>
                  <a:latin typeface="Montserrat" panose="00000500000000000000" pitchFamily="2" charset="0"/>
                </a:rPr>
                <a:t>Semi-automated performance monitoring of the Medical AI deployed in the clinical practice, following PMS regulation.</a:t>
              </a:r>
              <a:endParaRPr lang="en-US" sz="1200" dirty="0"/>
            </a:p>
          </p:txBody>
        </p:sp>
        <p:sp>
          <p:nvSpPr>
            <p:cNvPr id="30" name="Textfeld 29">
              <a:extLst>
                <a:ext uri="{FF2B5EF4-FFF2-40B4-BE49-F238E27FC236}">
                  <a16:creationId xmlns:a16="http://schemas.microsoft.com/office/drawing/2014/main" id="{D211F651-311D-4004-A4E1-D02A1C0C6C78}"/>
                </a:ext>
              </a:extLst>
            </p:cNvPr>
            <p:cNvSpPr txBox="1"/>
            <p:nvPr/>
          </p:nvSpPr>
          <p:spPr>
            <a:xfrm>
              <a:off x="611855" y="4372842"/>
              <a:ext cx="4670880" cy="461665"/>
            </a:xfrm>
            <a:prstGeom prst="rect">
              <a:avLst/>
            </a:prstGeom>
            <a:noFill/>
          </p:spPr>
          <p:txBody>
            <a:bodyPr wrap="square" rtlCol="0">
              <a:spAutoFit/>
            </a:bodyPr>
            <a:lstStyle/>
            <a:p>
              <a:r>
                <a:rPr lang="en-US" sz="2400" dirty="0">
                  <a:solidFill>
                    <a:srgbClr val="315096"/>
                  </a:solidFill>
                  <a:latin typeface="Dotum" panose="020B0600000101010101" pitchFamily="34" charset="-127"/>
                  <a:ea typeface="Dotum" panose="020B0600000101010101" pitchFamily="34" charset="-127"/>
                  <a:cs typeface="Arial" panose="020B0604020202020204" pitchFamily="34" charset="0"/>
                </a:rPr>
                <a:t>Our services</a:t>
              </a:r>
            </a:p>
          </p:txBody>
        </p:sp>
      </p:grpSp>
      <p:grpSp>
        <p:nvGrpSpPr>
          <p:cNvPr id="33" name="Gruppieren 32">
            <a:extLst>
              <a:ext uri="{FF2B5EF4-FFF2-40B4-BE49-F238E27FC236}">
                <a16:creationId xmlns:a16="http://schemas.microsoft.com/office/drawing/2014/main" id="{D134931E-CE46-4FDF-AF76-E56945405185}"/>
              </a:ext>
            </a:extLst>
          </p:cNvPr>
          <p:cNvGrpSpPr/>
          <p:nvPr/>
        </p:nvGrpSpPr>
        <p:grpSpPr>
          <a:xfrm>
            <a:off x="741815" y="3174349"/>
            <a:ext cx="5832036" cy="3139901"/>
            <a:chOff x="5968278" y="4290754"/>
            <a:chExt cx="4670880" cy="3139901"/>
          </a:xfrm>
        </p:grpSpPr>
        <p:sp>
          <p:nvSpPr>
            <p:cNvPr id="26" name="Textfeld 25">
              <a:extLst>
                <a:ext uri="{FF2B5EF4-FFF2-40B4-BE49-F238E27FC236}">
                  <a16:creationId xmlns:a16="http://schemas.microsoft.com/office/drawing/2014/main" id="{C2B438D0-12CE-42A6-8649-0B73231B9539}"/>
                </a:ext>
              </a:extLst>
            </p:cNvPr>
            <p:cNvSpPr txBox="1"/>
            <p:nvPr/>
          </p:nvSpPr>
          <p:spPr>
            <a:xfrm>
              <a:off x="5968278" y="4752999"/>
              <a:ext cx="4670880" cy="2677656"/>
            </a:xfrm>
            <a:prstGeom prst="rect">
              <a:avLst/>
            </a:prstGeom>
            <a:noFill/>
          </p:spPr>
          <p:txBody>
            <a:bodyPr wrap="square">
              <a:spAutoFit/>
            </a:bodyPr>
            <a:lstStyle/>
            <a:p>
              <a:r>
                <a:rPr lang="en-GB" sz="1400" dirty="0"/>
                <a:t>VITO is very active in the field of the evaluation of AI as a medical device and AI in medical devices. VITO is and has been involved in European projects such as VIVALDY (Verification and Validation of AI-enabled systems), REALM (Real-world-data enabled assessment for health regulatory </a:t>
              </a:r>
              <a:r>
                <a:rPr lang="en-GB" sz="1400"/>
                <a:t>decision-making), </a:t>
              </a:r>
              <a:r>
                <a:rPr lang="en-GB" sz="1400" dirty="0"/>
                <a:t>and </a:t>
              </a:r>
              <a:r>
                <a:rPr lang="en-GB" sz="1400" dirty="0" err="1"/>
                <a:t>NoBoCap</a:t>
              </a:r>
              <a:r>
                <a:rPr lang="en-GB" sz="1400" dirty="0"/>
                <a:t> (Notified Body Increased Capacity). We build up plenty of expertise in: </a:t>
              </a:r>
            </a:p>
            <a:p>
              <a:r>
                <a:rPr lang="en-GB" sz="1400" dirty="0"/>
                <a:t>- </a:t>
              </a:r>
              <a:r>
                <a:rPr lang="en-GB" sz="1400" b="1" dirty="0"/>
                <a:t>Fine grained AI performance evaluations</a:t>
              </a:r>
            </a:p>
            <a:p>
              <a:r>
                <a:rPr lang="en-GB" sz="1400" b="1" dirty="0"/>
                <a:t>- Automated AI performance monitoring</a:t>
              </a:r>
            </a:p>
            <a:p>
              <a:r>
                <a:rPr lang="en-GB" sz="1400" b="1" dirty="0"/>
                <a:t>- AI explainability evaluations</a:t>
              </a:r>
            </a:p>
            <a:p>
              <a:r>
                <a:rPr lang="en-GB" sz="1400" b="1" dirty="0"/>
                <a:t>- AI robustness evaluations</a:t>
              </a:r>
            </a:p>
            <a:p>
              <a:endParaRPr lang="en-GB" sz="1400" dirty="0"/>
            </a:p>
            <a:p>
              <a:r>
                <a:rPr lang="en-GB" sz="1400" dirty="0"/>
                <a:t>  </a:t>
              </a:r>
            </a:p>
          </p:txBody>
        </p:sp>
        <p:sp>
          <p:nvSpPr>
            <p:cNvPr id="31" name="Textfeld 30">
              <a:extLst>
                <a:ext uri="{FF2B5EF4-FFF2-40B4-BE49-F238E27FC236}">
                  <a16:creationId xmlns:a16="http://schemas.microsoft.com/office/drawing/2014/main" id="{A8050475-2BC9-4BC6-97E3-C11F46FB2F4C}"/>
                </a:ext>
              </a:extLst>
            </p:cNvPr>
            <p:cNvSpPr txBox="1"/>
            <p:nvPr/>
          </p:nvSpPr>
          <p:spPr>
            <a:xfrm>
              <a:off x="5968278" y="4290754"/>
              <a:ext cx="4670880" cy="461665"/>
            </a:xfrm>
            <a:prstGeom prst="rect">
              <a:avLst/>
            </a:prstGeom>
            <a:noFill/>
          </p:spPr>
          <p:txBody>
            <a:bodyPr wrap="square" rtlCol="0">
              <a:spAutoFit/>
            </a:bodyPr>
            <a:lstStyle/>
            <a:p>
              <a:r>
                <a:rPr lang="en-US" sz="2400" dirty="0">
                  <a:solidFill>
                    <a:srgbClr val="315096"/>
                  </a:solidFill>
                  <a:latin typeface="Dotum" panose="020B0600000101010101" pitchFamily="34" charset="-127"/>
                  <a:ea typeface="Dotum" panose="020B0600000101010101" pitchFamily="34" charset="-127"/>
                  <a:cs typeface="Arial" panose="020B0604020202020204" pitchFamily="34" charset="0"/>
                </a:rPr>
                <a:t>Expertise</a:t>
              </a:r>
            </a:p>
          </p:txBody>
        </p:sp>
      </p:grpSp>
      <p:sp>
        <p:nvSpPr>
          <p:cNvPr id="4" name="Textfeld 3">
            <a:extLst>
              <a:ext uri="{FF2B5EF4-FFF2-40B4-BE49-F238E27FC236}">
                <a16:creationId xmlns:a16="http://schemas.microsoft.com/office/drawing/2014/main" id="{E055941F-60E9-2FD1-AA5B-2F17754324F9}"/>
              </a:ext>
            </a:extLst>
          </p:cNvPr>
          <p:cNvSpPr txBox="1"/>
          <p:nvPr/>
        </p:nvSpPr>
        <p:spPr>
          <a:xfrm>
            <a:off x="747652" y="5259528"/>
            <a:ext cx="4670880" cy="646331"/>
          </a:xfrm>
          <a:prstGeom prst="rect">
            <a:avLst/>
          </a:prstGeom>
          <a:noFill/>
        </p:spPr>
        <p:txBody>
          <a:bodyPr wrap="square">
            <a:spAutoFit/>
          </a:bodyPr>
          <a:lstStyle/>
          <a:p>
            <a:endParaRPr lang="en-GB" dirty="0"/>
          </a:p>
          <a:p>
            <a:pPr marL="285750" indent="-285750">
              <a:buFont typeface="Arial" panose="020B0604020202020204" pitchFamily="34" charset="0"/>
              <a:buChar char="•"/>
            </a:pPr>
            <a:endParaRPr lang="en-GB" dirty="0"/>
          </a:p>
        </p:txBody>
      </p:sp>
      <p:sp>
        <p:nvSpPr>
          <p:cNvPr id="9" name="ZoneTexte 8"/>
          <p:cNvSpPr txBox="1"/>
          <p:nvPr/>
        </p:nvSpPr>
        <p:spPr>
          <a:xfrm>
            <a:off x="9075420" y="451141"/>
            <a:ext cx="2640331" cy="1770698"/>
          </a:xfrm>
          <a:prstGeom prst="round2DiagRect">
            <a:avLst/>
          </a:prstGeom>
          <a:ln>
            <a:solidFill>
              <a:srgbClr val="546DA8"/>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fr-FR" sz="2000" dirty="0">
                <a:solidFill>
                  <a:srgbClr val="315096"/>
                </a:solidFill>
                <a:latin typeface="Dotum" panose="020B0600000101010101" pitchFamily="34" charset="-127"/>
                <a:ea typeface="Dotum" panose="020B0600000101010101" pitchFamily="34" charset="-127"/>
                <a:cs typeface="Arial" panose="020B0604020202020204" pitchFamily="34" charset="0"/>
              </a:rPr>
              <a:t>Contact</a:t>
            </a:r>
          </a:p>
          <a:p>
            <a:endParaRPr lang="fr-FR" sz="700" dirty="0">
              <a:solidFill>
                <a:srgbClr val="315096"/>
              </a:solidFill>
              <a:latin typeface="Dotum" panose="020B0600000101010101" pitchFamily="34" charset="-127"/>
              <a:ea typeface="Dotum" panose="020B0600000101010101" pitchFamily="34" charset="-127"/>
              <a:cs typeface="Arial" panose="020B0604020202020204" pitchFamily="34" charset="0"/>
            </a:endParaRPr>
          </a:p>
          <a:p>
            <a:pPr marL="92075" indent="-92075">
              <a:buFont typeface="Arial" panose="020B0604020202020204" pitchFamily="34" charset="0"/>
              <a:buChar char="•"/>
            </a:pPr>
            <a:r>
              <a:rPr lang="fr-FR" sz="1100" dirty="0"/>
              <a:t>Bart Elen (</a:t>
            </a:r>
            <a:r>
              <a:rPr lang="fr-FR" sz="1100" dirty="0" err="1"/>
              <a:t>Researcher</a:t>
            </a:r>
            <a:r>
              <a:rPr lang="fr-FR" sz="1100" dirty="0"/>
              <a:t>)</a:t>
            </a:r>
          </a:p>
          <a:p>
            <a:r>
              <a:rPr lang="fr-FR" sz="1100" dirty="0">
                <a:solidFill>
                  <a:srgbClr val="0070C0"/>
                </a:solidFill>
                <a:hlinkClick r:id="rId2"/>
              </a:rPr>
              <a:t>bart.elen@vito.be</a:t>
            </a:r>
            <a:endParaRPr lang="fr-FR" sz="1100" dirty="0">
              <a:solidFill>
                <a:srgbClr val="0070C0"/>
              </a:solidFill>
            </a:endParaRPr>
          </a:p>
          <a:p>
            <a:endParaRPr lang="fr-FR" sz="1100" dirty="0">
              <a:solidFill>
                <a:srgbClr val="0070C0"/>
              </a:solidFill>
            </a:endParaRPr>
          </a:p>
          <a:p>
            <a:pPr marL="92075" indent="-92075">
              <a:buFont typeface="Arial" panose="020B0604020202020204" pitchFamily="34" charset="0"/>
              <a:buChar char="•"/>
            </a:pPr>
            <a:r>
              <a:rPr lang="fr-FR" sz="1100" dirty="0"/>
              <a:t>Tina Smets (Business Manager)</a:t>
            </a:r>
          </a:p>
          <a:p>
            <a:r>
              <a:rPr lang="fr-FR" sz="1100" dirty="0">
                <a:solidFill>
                  <a:srgbClr val="0070C0"/>
                </a:solidFill>
                <a:hlinkClick r:id="rId2"/>
              </a:rPr>
              <a:t>tina.smets@vito.be</a:t>
            </a:r>
            <a:endParaRPr lang="fr-FR" sz="1100" dirty="0">
              <a:solidFill>
                <a:srgbClr val="0070C0"/>
              </a:solidFill>
            </a:endParaRPr>
          </a:p>
          <a:p>
            <a:endParaRPr lang="fr-FR" sz="1100" dirty="0">
              <a:solidFill>
                <a:srgbClr val="0070C0"/>
              </a:solidFill>
              <a:hlinkClick r:id="rId3"/>
            </a:endParaRPr>
          </a:p>
          <a:p>
            <a:pPr>
              <a:buClr>
                <a:schemeClr val="tx1"/>
              </a:buClr>
            </a:pPr>
            <a:r>
              <a:rPr lang="fr-FR" sz="1100" dirty="0">
                <a:solidFill>
                  <a:srgbClr val="0070C0"/>
                </a:solidFill>
                <a:hlinkClick r:id="rId3"/>
              </a:rPr>
              <a:t>www.vito.be</a:t>
            </a:r>
            <a:r>
              <a:rPr lang="fr-FR" sz="1100" dirty="0">
                <a:solidFill>
                  <a:srgbClr val="0070C0"/>
                </a:solidFill>
              </a:rPr>
              <a:t> </a:t>
            </a:r>
          </a:p>
        </p:txBody>
      </p:sp>
      <p:pic>
        <p:nvPicPr>
          <p:cNvPr id="1026" name="Picture 2" descr="Vision on technology for a better world | VITO">
            <a:extLst>
              <a:ext uri="{FF2B5EF4-FFF2-40B4-BE49-F238E27FC236}">
                <a16:creationId xmlns:a16="http://schemas.microsoft.com/office/drawing/2014/main" id="{BEC6A5A4-F637-2731-A2C5-CA0A95D7AB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15" t="32008" r="23520" b="25915"/>
          <a:stretch/>
        </p:blipFill>
        <p:spPr bwMode="auto">
          <a:xfrm>
            <a:off x="5220927" y="462235"/>
            <a:ext cx="1941637" cy="656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notek - Made in">
            <a:extLst>
              <a:ext uri="{FF2B5EF4-FFF2-40B4-BE49-F238E27FC236}">
                <a16:creationId xmlns:a16="http://schemas.microsoft.com/office/drawing/2014/main" id="{1F298185-653B-FDE7-7649-5857D32E7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335" y="1266126"/>
            <a:ext cx="2642173" cy="148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936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2646dd-c31a-4fba-8beb-10e88baaca34">
      <Terms xmlns="http://schemas.microsoft.com/office/infopath/2007/PartnerControls"/>
    </lcf76f155ced4ddcb4097134ff3c332f>
    <TaxCatchAll xmlns="65b4d27c-2f55-4af1-a439-e00383beaf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19B7C6F79AC545B6EEF095C40164CD" ma:contentTypeVersion="15" ma:contentTypeDescription="Crée un document." ma:contentTypeScope="" ma:versionID="5b3ef843d9bfefdf6b4af415dde40108">
  <xsd:schema xmlns:xsd="http://www.w3.org/2001/XMLSchema" xmlns:xs="http://www.w3.org/2001/XMLSchema" xmlns:p="http://schemas.microsoft.com/office/2006/metadata/properties" xmlns:ns2="5d2646dd-c31a-4fba-8beb-10e88baaca34" xmlns:ns3="65b4d27c-2f55-4af1-a439-e00383beaf56" targetNamespace="http://schemas.microsoft.com/office/2006/metadata/properties" ma:root="true" ma:fieldsID="ee1c0be598f275a36b1417e22e2f2681" ns2:_="" ns3:_="">
    <xsd:import namespace="5d2646dd-c31a-4fba-8beb-10e88baaca34"/>
    <xsd:import namespace="65b4d27c-2f55-4af1-a439-e00383beaf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646dd-c31a-4fba-8beb-10e88baac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ca476144-602e-4734-9553-8b43b8bd620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4d27c-2f55-4af1-a439-e00383beaf5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ed162b6-eee5-4536-b60b-6991164a40ca}" ma:internalName="TaxCatchAll" ma:showField="CatchAllData" ma:web="65b4d27c-2f55-4af1-a439-e00383beaf5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D70277-144D-43B6-8E6C-2567C573CCE1}">
  <ds:schemaRef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e81da699-45ed-47fd-95a5-6283412fa7d7"/>
    <ds:schemaRef ds:uri="http://purl.org/dc/dcmitype/"/>
    <ds:schemaRef ds:uri="http://schemas.openxmlformats.org/package/2006/metadata/core-properties"/>
    <ds:schemaRef ds:uri="42660aff-61dd-4cb4-adfd-075ee4e702ac"/>
    <ds:schemaRef ds:uri="http://purl.org/dc/terms/"/>
  </ds:schemaRefs>
</ds:datastoreItem>
</file>

<file path=customXml/itemProps2.xml><?xml version="1.0" encoding="utf-8"?>
<ds:datastoreItem xmlns:ds="http://schemas.openxmlformats.org/officeDocument/2006/customXml" ds:itemID="{C5B1963C-1337-486B-824B-FFF1958674F2}">
  <ds:schemaRefs>
    <ds:schemaRef ds:uri="http://schemas.microsoft.com/sharepoint/v3/contenttype/forms"/>
  </ds:schemaRefs>
</ds:datastoreItem>
</file>

<file path=customXml/itemProps3.xml><?xml version="1.0" encoding="utf-8"?>
<ds:datastoreItem xmlns:ds="http://schemas.openxmlformats.org/officeDocument/2006/customXml" ds:itemID="{AA8274A2-D44C-44E9-8951-B2BD36ECA2A1}"/>
</file>

<file path=docProps/app.xml><?xml version="1.0" encoding="utf-8"?>
<Properties xmlns="http://schemas.openxmlformats.org/officeDocument/2006/extended-properties" xmlns:vt="http://schemas.openxmlformats.org/officeDocument/2006/docPropsVTypes">
  <TotalTime>730</TotalTime>
  <Words>266</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Dotum</vt:lpstr>
      <vt:lpstr>__fkGroteskNeue_598ab8</vt:lpstr>
      <vt:lpstr>Arial</vt:lpstr>
      <vt:lpstr>Calibri</vt:lpstr>
      <vt:lpstr>Calibri Light</vt:lpstr>
      <vt:lpstr>Montserrat</vt:lpstr>
      <vt:lpstr>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Boris Nalbach</dc:creator>
  <cp:lastModifiedBy>Anne-Laure Cadji</cp:lastModifiedBy>
  <cp:revision>103</cp:revision>
  <dcterms:created xsi:type="dcterms:W3CDTF">2023-01-09T10:35:57Z</dcterms:created>
  <dcterms:modified xsi:type="dcterms:W3CDTF">2024-10-04T09:29:16Z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0x0101004119B7C6F79AC545B6EEF095C40164CD</vt:lpwstr>
  </property>
  <property fmtid="{D5CDD505-2E9C-101B-9397-08002B2CF9AE}" pid="3" name="MediaServiceImageTags">
    <vt:lpwstr/>
  </property>
</Properties>
</file>